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2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4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6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9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8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83AAD-425E-4BB7-A787-5FDCBB5CC84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B192-4350-4926-AEA0-F02F97417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134D4CE-D974-439A-8F70-0436FA956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579537"/>
            <a:ext cx="9401175" cy="5316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3D064-7E9C-4DBD-9861-C36BADFF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0D4A75-56AB-4863-979A-8F1A855D1C78}"/>
              </a:ext>
            </a:extLst>
          </p:cNvPr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98BB7-1099-4E3A-9677-09B5623307AC}"/>
              </a:ext>
            </a:extLst>
          </p:cNvPr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7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Forest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43433" y="861236"/>
            <a:ext cx="11897540" cy="3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Forest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95355" y="1167873"/>
            <a:ext cx="6145618" cy="346172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43434" y="1167873"/>
            <a:ext cx="5459924" cy="34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Model Settings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498" y="1541720"/>
            <a:ext cx="95055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Minimum Node Size: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 Criterion: Information Gain Ratio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Models: 800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Seed: 12345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7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Model Results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892595" y="1169583"/>
            <a:ext cx="10026501" cy="43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Model Results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871"/>
          <a:stretch/>
        </p:blipFill>
        <p:spPr>
          <a:xfrm>
            <a:off x="3634821" y="935665"/>
            <a:ext cx="7188810" cy="48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7DC024-4837-471A-A10C-4D6462D73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r="-1" b="139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04D3B-0472-40BF-8A71-815933C6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415B30-7007-4D53-B599-28EDA2F5F1B5}"/>
              </a:ext>
            </a:extLst>
          </p:cNvPr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A49F15-F600-42EF-8463-3CF1BBE21474}"/>
              </a:ext>
            </a:extLst>
          </p:cNvPr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7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Machine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397976"/>
            <a:ext cx="12040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support vector machine (SVM) is a supervised learning model that has the objective to find a hyperplane in a n-dimensional space that distinctly classifies datapoints. SVM’s can be used to solve regression and classification problems.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B9570-2CD8-4587-AD15-A174B0A098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80697" y="3020102"/>
            <a:ext cx="4756545" cy="25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1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275122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Machine Workflow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1027F-41C6-4DE9-B10F-9301D58B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3" y="3009535"/>
            <a:ext cx="11377646" cy="28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FC733-F8DC-46AB-B20C-B5431ACC15B7}"/>
              </a:ext>
            </a:extLst>
          </p:cNvPr>
          <p:cNvSpPr txBox="1"/>
          <p:nvPr/>
        </p:nvSpPr>
        <p:spPr>
          <a:xfrm>
            <a:off x="435006" y="1402672"/>
            <a:ext cx="11252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 the model uses the number loving data preparation steps which include one to many, string to number, and normalizer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models developed: 70/30 (training/validation), one applied the balancing method SMOTE and the other did not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SMOTE is a balancing method that will oversample the minority class of the dependent variable (which is 1)</a:t>
            </a:r>
          </a:p>
        </p:txBody>
      </p:sp>
    </p:spTree>
    <p:extLst>
      <p:ext uri="{BB962C8B-B14F-4D97-AF65-F5344CB8AC3E}">
        <p14:creationId xmlns:p14="http://schemas.microsoft.com/office/powerpoint/2010/main" val="384197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Model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C7860-3103-400E-B792-797A2B3D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4" y="3825124"/>
            <a:ext cx="5993347" cy="2644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C7456-6BAA-4B1B-BD7D-BF63930DEFFD}"/>
              </a:ext>
            </a:extLst>
          </p:cNvPr>
          <p:cNvSpPr txBox="1"/>
          <p:nvPr/>
        </p:nvSpPr>
        <p:spPr>
          <a:xfrm>
            <a:off x="834501" y="1118586"/>
            <a:ext cx="10340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Overlapping Penalty : 1.0 (applied when input data not separable)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Kernel: RBF (algorithm for pattern analysis)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0.1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Seed: 12345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05A31-0891-4AAF-B311-9F94050A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94" y="2295845"/>
            <a:ext cx="2728883" cy="7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3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Model w/ SMOTE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C7456-6BAA-4B1B-BD7D-BF63930DEFFD}"/>
              </a:ext>
            </a:extLst>
          </p:cNvPr>
          <p:cNvSpPr txBox="1"/>
          <p:nvPr/>
        </p:nvSpPr>
        <p:spPr>
          <a:xfrm>
            <a:off x="834501" y="1118586"/>
            <a:ext cx="10340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Overlapping Penalty : 1.0 (applied when input data not separable)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Kernel: RBF (algorithm for pattern analysis)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0.1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Seed: 12345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05A31-0891-4AAF-B311-9F94050A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94" y="2295845"/>
            <a:ext cx="2728883" cy="74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572AA-4F81-439D-9F09-71A0DB28D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19" y="3914227"/>
            <a:ext cx="4069433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" y="342613"/>
            <a:ext cx="10432883" cy="549465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53328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Results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2A07E-CC37-46B1-B14F-D91BB3C2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25" y="1385072"/>
            <a:ext cx="4759141" cy="303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93F99-B9B6-47EF-AE55-1DA48E672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43" y="1458051"/>
            <a:ext cx="5080863" cy="310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0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8D53613-DDFC-394E-84AF-7DB99B93F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81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 (MLP)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241" y="1331005"/>
            <a:ext cx="9258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Networks (ANN) contain representations of biological entities such as synapses, axons, and dendrites. ANN contains at least one hidden layer of processor elements that perform the model’s work.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97B04-5DBA-A944-BC48-D4129EA4285B}"/>
              </a:ext>
            </a:extLst>
          </p:cNvPr>
          <p:cNvSpPr txBox="1"/>
          <p:nvPr/>
        </p:nvSpPr>
        <p:spPr>
          <a:xfrm>
            <a:off x="501241" y="3319670"/>
            <a:ext cx="1011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RProp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MLP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MultiLayer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Perception) model was chosen due to being the best fit for tabular datasets and classification predictions problems.</a:t>
            </a:r>
          </a:p>
        </p:txBody>
      </p:sp>
    </p:spTree>
    <p:extLst>
      <p:ext uri="{BB962C8B-B14F-4D97-AF65-F5344CB8AC3E}">
        <p14:creationId xmlns:p14="http://schemas.microsoft.com/office/powerpoint/2010/main" val="285853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 (MLP)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33" y="1616908"/>
            <a:ext cx="9646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from number to string: In order to process One to Many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 Calculator: To prepare for Normalization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to Many: Convert classifications to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to Number: Prepare for Normalizer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Normalizer: Scale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0 to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2B8A8-4B3D-0C4D-8C78-FD1D073A82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4" y="3604058"/>
            <a:ext cx="7693370" cy="2776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8CF3A-D9C1-C94F-8A0B-4DAE659B69F7}"/>
              </a:ext>
            </a:extLst>
          </p:cNvPr>
          <p:cNvSpPr txBox="1"/>
          <p:nvPr/>
        </p:nvSpPr>
        <p:spPr>
          <a:xfrm>
            <a:off x="387626" y="983974"/>
            <a:ext cx="301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21724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 (MLP)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33" y="1072587"/>
            <a:ext cx="425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Model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1EA1F-7DFF-484E-9E83-BFEF994D06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650" y="3107311"/>
            <a:ext cx="6367871" cy="3205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6192B-758D-6249-A51F-3FB883BEA251}"/>
              </a:ext>
            </a:extLst>
          </p:cNvPr>
          <p:cNvSpPr txBox="1"/>
          <p:nvPr/>
        </p:nvSpPr>
        <p:spPr>
          <a:xfrm>
            <a:off x="151027" y="1657362"/>
            <a:ext cx="49800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our Learner, we chose the following properties: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Maximum number of iterations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Hidden layer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Hidden neurons per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80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 (MLP)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33" y="1072587"/>
            <a:ext cx="425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with SMOTE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6192B-758D-6249-A51F-3FB883BEA251}"/>
              </a:ext>
            </a:extLst>
          </p:cNvPr>
          <p:cNvSpPr txBox="1"/>
          <p:nvPr/>
        </p:nvSpPr>
        <p:spPr>
          <a:xfrm>
            <a:off x="143433" y="1823385"/>
            <a:ext cx="49800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our Learner, we chose the following properties: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Maximum number of iterations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Hidden layer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Hidden neurons per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78000-EE5B-B644-8CA0-9D2D083AF2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18" y="3333531"/>
            <a:ext cx="6405545" cy="32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17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 (MLP)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33" y="1072587"/>
            <a:ext cx="425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AB4155-129D-D44E-9369-CE58EE4D0C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345" y="1657361"/>
            <a:ext cx="6831832" cy="45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3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85796"/>
            <a:ext cx="10816093" cy="58058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Box 2"/>
          <p:cNvSpPr txBox="1"/>
          <p:nvPr/>
        </p:nvSpPr>
        <p:spPr>
          <a:xfrm>
            <a:off x="1179140" y="4883621"/>
            <a:ext cx="9995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EVALUATION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5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676357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788" y="1397388"/>
            <a:ext cx="2331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 Tree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Accuracy: 83.569%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Sensitivity: 19%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Specificity: 98%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97B04-5DBA-A944-BC48-D4129EA4285B}"/>
              </a:ext>
            </a:extLst>
          </p:cNvPr>
          <p:cNvSpPr txBox="1"/>
          <p:nvPr/>
        </p:nvSpPr>
        <p:spPr>
          <a:xfrm>
            <a:off x="411788" y="3660230"/>
            <a:ext cx="10113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winning model is Random Forrest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model does produce a lot of false positives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insurance purposes, overcharging versus undercharging others is a better outcome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0531E-70F0-4D4C-8C30-6A115D3A31F8}"/>
              </a:ext>
            </a:extLst>
          </p:cNvPr>
          <p:cNvSpPr txBox="1"/>
          <p:nvPr/>
        </p:nvSpPr>
        <p:spPr>
          <a:xfrm>
            <a:off x="2598055" y="1381887"/>
            <a:ext cx="2331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Forrest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Accuracy: 83.29%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Sensitivity: 98.26%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Specificity: 17.933%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5EA38-CCD8-834F-AF0C-623ACA18678D}"/>
              </a:ext>
            </a:extLst>
          </p:cNvPr>
          <p:cNvSpPr txBox="1"/>
          <p:nvPr/>
        </p:nvSpPr>
        <p:spPr>
          <a:xfrm>
            <a:off x="5075555" y="1381888"/>
            <a:ext cx="366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Machine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Accuracy: 80.63%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Sensitivity: 2.954%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Specificity: 98.725%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6D449-B3D0-5245-BA7C-D94772AD7FF9}"/>
              </a:ext>
            </a:extLst>
          </p:cNvPr>
          <p:cNvSpPr txBox="1"/>
          <p:nvPr/>
        </p:nvSpPr>
        <p:spPr>
          <a:xfrm>
            <a:off x="8109703" y="1381886"/>
            <a:ext cx="366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Accuracy: 80.68%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Sensitivity: 90.26%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Specificity: 35.33%</a:t>
            </a:r>
          </a:p>
        </p:txBody>
      </p:sp>
    </p:spTree>
    <p:extLst>
      <p:ext uri="{BB962C8B-B14F-4D97-AF65-F5344CB8AC3E}">
        <p14:creationId xmlns:p14="http://schemas.microsoft.com/office/powerpoint/2010/main" val="738853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618"/>
          <a:stretch/>
        </p:blipFill>
        <p:spPr>
          <a:xfrm>
            <a:off x="143435" y="241705"/>
            <a:ext cx="10452848" cy="490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78" y="4330516"/>
            <a:ext cx="2905125" cy="204787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76" y="4117395"/>
            <a:ext cx="3466268" cy="259164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2"/>
          <p:cNvSpPr txBox="1"/>
          <p:nvPr/>
        </p:nvSpPr>
        <p:spPr>
          <a:xfrm>
            <a:off x="3628544" y="423798"/>
            <a:ext cx="9995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Deployment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39698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Decision Tree Model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34536" y="977799"/>
            <a:ext cx="10339970" cy="42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prstClr val="white"/>
                </a:solidFill>
                <a:latin typeface="Calibri" panose="020F0502020204030204"/>
              </a:rPr>
              <a:t>Deployment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433" y="728148"/>
            <a:ext cx="67952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Random Forest Model met evaluation criteria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handed over to Peter Parker and his team.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aseline="0" dirty="0" smtClean="0">
                <a:solidFill>
                  <a:prstClr val="white"/>
                </a:solidFill>
                <a:latin typeface="Calibri" panose="020F0502020204030204"/>
              </a:rPr>
              <a:t>Integrate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 model into current Premium Pricing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 model into current CRM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Integrate model into “JARVIS” data warehouse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Happy and Pepper will bring the model back to their teams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and perform additional analysis on the Random Forest model to see if it contains any further insights into: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Risk profiling vehicles/people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Calibri" panose="020F0502020204030204"/>
              </a:rPr>
              <a:t>Improving Customer Service</a:t>
            </a: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384" y="4520530"/>
            <a:ext cx="2056028" cy="11565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Picture 2" descr="Salesforc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03" y="2570896"/>
            <a:ext cx="1641605" cy="11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913" y="2531881"/>
            <a:ext cx="1949824" cy="1252914"/>
          </a:xfrm>
          <a:prstGeom prst="ellipse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17" b="89844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809" y="2285991"/>
            <a:ext cx="2752978" cy="1718932"/>
          </a:xfrm>
          <a:prstGeom prst="rect">
            <a:avLst/>
          </a:prstGeom>
        </p:spPr>
      </p:pic>
      <p:pic>
        <p:nvPicPr>
          <p:cNvPr id="1028" name="Picture 4" descr="Frontiers | Random Forest Algorithm for the Classification of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t="11125" r="8842" b="18415"/>
          <a:stretch/>
        </p:blipFill>
        <p:spPr bwMode="auto">
          <a:xfrm>
            <a:off x="8601727" y="806137"/>
            <a:ext cx="1746196" cy="1287068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96082" y="2931459"/>
            <a:ext cx="1021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PPS</a:t>
            </a:r>
            <a:endParaRPr lang="en-US" sz="2400" b="1" dirty="0"/>
          </a:p>
        </p:txBody>
      </p:sp>
      <p:cxnSp>
        <p:nvCxnSpPr>
          <p:cNvPr id="16" name="Straight Arrow Connector 15"/>
          <p:cNvCxnSpPr>
            <a:endCxn id="1026" idx="0"/>
          </p:cNvCxnSpPr>
          <p:nvPr/>
        </p:nvCxnSpPr>
        <p:spPr>
          <a:xfrm>
            <a:off x="10246659" y="1751652"/>
            <a:ext cx="927847" cy="8192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474294" y="2093205"/>
            <a:ext cx="0" cy="6033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122024" y="1859580"/>
            <a:ext cx="657505" cy="6723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384" y="4565024"/>
            <a:ext cx="3738404" cy="15524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4609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2" y="400751"/>
            <a:ext cx="9171139" cy="5590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65356" y="400751"/>
            <a:ext cx="27266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70/30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70/30 Stratified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70/30 SMOTE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70/30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Accuracy ~83%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Sensitivity ~19%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Specificity ~98%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Improved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Accuracy only ~76%</a:t>
            </a:r>
          </a:p>
        </p:txBody>
      </p:sp>
    </p:spTree>
    <p:extLst>
      <p:ext uri="{BB962C8B-B14F-4D97-AF65-F5344CB8AC3E}">
        <p14:creationId xmlns:p14="http://schemas.microsoft.com/office/powerpoint/2010/main" val="194613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Decision Tree Model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433" y="1072587"/>
            <a:ext cx="3209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Quality Measure: Gain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Pruning Methods: MDL and Reduced Error Pruning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Min # Records Per Node:20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Created Fully Formed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52800" y="1034441"/>
            <a:ext cx="8688173" cy="32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Un-optimized Decision Tree Model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04185" y="-2023788"/>
            <a:ext cx="4253078" cy="101863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23916" y="942864"/>
            <a:ext cx="1576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BODY_TYP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SPEEDREL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REST_USE</a:t>
            </a:r>
          </a:p>
        </p:txBody>
      </p:sp>
    </p:spTree>
    <p:extLst>
      <p:ext uri="{BB962C8B-B14F-4D97-AF65-F5344CB8AC3E}">
        <p14:creationId xmlns:p14="http://schemas.microsoft.com/office/powerpoint/2010/main" val="253379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0" y="223698"/>
            <a:ext cx="8510552" cy="63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7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3435" y="169817"/>
            <a:ext cx="11905130" cy="18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435" y="74041"/>
            <a:ext cx="11897538" cy="646331"/>
          </a:xfrm>
          <a:prstGeom prst="rect">
            <a:avLst/>
          </a:prstGeom>
          <a:solidFill>
            <a:srgbClr val="8A828D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21" y="5991619"/>
            <a:ext cx="2719052" cy="7376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435" y="6729299"/>
            <a:ext cx="11031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3433" y="74041"/>
            <a:ext cx="586548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Forest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/>
          <p:cNvSpPr/>
          <p:nvPr/>
        </p:nvSpPr>
        <p:spPr>
          <a:xfrm flipH="1" flipV="1">
            <a:off x="5277394" y="74040"/>
            <a:ext cx="6763579" cy="646332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498" y="1541720"/>
            <a:ext cx="950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goal of the random forest model (RF) is to average multiple decision trees to reduce the variance.  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reduces the habit of overfitting the training data that decision trees are known for.</a:t>
            </a:r>
          </a:p>
        </p:txBody>
      </p:sp>
    </p:spTree>
    <p:extLst>
      <p:ext uri="{BB962C8B-B14F-4D97-AF65-F5344CB8AC3E}">
        <p14:creationId xmlns:p14="http://schemas.microsoft.com/office/powerpoint/2010/main" val="38617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Office PowerPoint</Application>
  <PresentationFormat>Widescreen</PresentationFormat>
  <Paragraphs>120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Meyer</dc:creator>
  <cp:lastModifiedBy>Joshua Meyer</cp:lastModifiedBy>
  <cp:revision>1</cp:revision>
  <dcterms:created xsi:type="dcterms:W3CDTF">2020-09-13T18:32:20Z</dcterms:created>
  <dcterms:modified xsi:type="dcterms:W3CDTF">2020-09-13T18:33:13Z</dcterms:modified>
</cp:coreProperties>
</file>